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Noto Sans Light"/>
      <p:regular r:id="rId13"/>
    </p:embeddedFont>
    <p:embeddedFont>
      <p:font typeface="Noto Sans Light Bold"/>
      <p:regular r:id="rId14"/>
    </p:embeddedFont>
    <p:embeddedFont>
      <p:font typeface="HK Grotesk"/>
      <p:regular r:id="rId15"/>
    </p:embeddedFont>
    <p:embeddedFont>
      <p:font typeface="HK Grotesk Bold"/>
      <p:regular r:id="rId16"/>
    </p:embeddedFont>
    <p:embeddedFont>
      <p:font typeface="HK Grotesk Medium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 Bold"/>
      <p:regular r:id="rId19"/>
    </p:embeddedFont>
    <p:embeddedFont>
      <p:font typeface="Vollkorn Italics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344416"/>
            <a:ext cx="10724012" cy="2913884"/>
            <a:chOff x="0" y="0"/>
            <a:chExt cx="14298683" cy="3885179"/>
          </a:xfrm>
        </p:grpSpPr>
        <p:sp>
          <p:nvSpPr>
            <p:cNvPr id="3" name="TextBox 3"/>
            <p:cNvSpPr txBox="1"/>
            <p:nvPr/>
          </p:nvSpPr>
          <p:spPr>
            <a:xfrm>
              <a:off x="0" y="2835014"/>
              <a:ext cx="9499197" cy="1050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731F7D"/>
                  </a:solidFill>
                  <a:latin typeface="Vollkorn Italics"/>
                </a:rPr>
                <a:t>ТТ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315"/>
              <a:ext cx="14298683" cy="2112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387"/>
                </a:lnSpc>
              </a:pPr>
              <a:r>
                <a:rPr lang="en-US" sz="10498">
                  <a:solidFill>
                    <a:srgbClr val="000000"/>
                  </a:solidFill>
                  <a:latin typeface="HK Grotesk Bold"/>
                </a:rPr>
                <a:t>TrainDec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624184">
            <a:off x="9190413" y="-1204481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017281">
            <a:off x="7304671" y="97140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67437">
            <a:off x="16126494" y="6825098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828277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0" y="0"/>
                </a:moveTo>
                <a:lnTo>
                  <a:pt x="2604581" y="0"/>
                </a:lnTo>
                <a:lnTo>
                  <a:pt x="2604581" y="2467841"/>
                </a:lnTo>
                <a:lnTo>
                  <a:pt x="0" y="2467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9088749">
            <a:off x="1631143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0" y="0"/>
                </a:moveTo>
                <a:lnTo>
                  <a:pt x="3903562" y="0"/>
                </a:lnTo>
                <a:lnTo>
                  <a:pt x="3903562" y="3698625"/>
                </a:lnTo>
                <a:lnTo>
                  <a:pt x="0" y="3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13119">
            <a:off x="-3109196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0" y="0"/>
                </a:moveTo>
                <a:lnTo>
                  <a:pt x="8275792" y="0"/>
                </a:lnTo>
                <a:lnTo>
                  <a:pt x="8275792" y="7913726"/>
                </a:lnTo>
                <a:lnTo>
                  <a:pt x="0" y="7913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65189">
            <a:off x="11239029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2"/>
                </a:lnTo>
                <a:lnTo>
                  <a:pt x="0" y="696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7755">
            <a:off x="13218087" y="5225672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0" y="0"/>
                </a:moveTo>
                <a:lnTo>
                  <a:pt x="6135171" y="0"/>
                </a:lnTo>
                <a:lnTo>
                  <a:pt x="6135171" y="7102948"/>
                </a:lnTo>
                <a:lnTo>
                  <a:pt x="0" y="710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154106" y="3044357"/>
            <a:ext cx="4332355" cy="621506"/>
            <a:chOff x="0" y="0"/>
            <a:chExt cx="1141032" cy="1636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41032" cy="163689"/>
            </a:xfrm>
            <a:custGeom>
              <a:avLst/>
              <a:gdLst/>
              <a:ahLst/>
              <a:cxnLst/>
              <a:rect l="l" t="t" r="r" b="b"/>
              <a:pathLst>
                <a:path w="1141032" h="163689">
                  <a:moveTo>
                    <a:pt x="937832" y="0"/>
                  </a:moveTo>
                  <a:lnTo>
                    <a:pt x="0" y="0"/>
                  </a:lnTo>
                  <a:lnTo>
                    <a:pt x="0" y="163689"/>
                  </a:lnTo>
                  <a:lnTo>
                    <a:pt x="937832" y="163689"/>
                  </a:lnTo>
                  <a:lnTo>
                    <a:pt x="1141032" y="81844"/>
                  </a:lnTo>
                  <a:lnTo>
                    <a:pt x="937832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26732" cy="211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95345" y="3044357"/>
            <a:ext cx="4332355" cy="621506"/>
            <a:chOff x="0" y="0"/>
            <a:chExt cx="1141032" cy="1636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1032" cy="163689"/>
            </a:xfrm>
            <a:custGeom>
              <a:avLst/>
              <a:gdLst/>
              <a:ahLst/>
              <a:cxnLst/>
              <a:rect l="l" t="t" r="r" b="b"/>
              <a:pathLst>
                <a:path w="1141032" h="163689">
                  <a:moveTo>
                    <a:pt x="0" y="0"/>
                  </a:moveTo>
                  <a:lnTo>
                    <a:pt x="937832" y="0"/>
                  </a:lnTo>
                  <a:lnTo>
                    <a:pt x="1141032" y="81844"/>
                  </a:lnTo>
                  <a:lnTo>
                    <a:pt x="937832" y="163689"/>
                  </a:lnTo>
                  <a:lnTo>
                    <a:pt x="0" y="163689"/>
                  </a:lnTo>
                  <a:lnTo>
                    <a:pt x="203200" y="818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-47625"/>
              <a:ext cx="887032" cy="211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582924" y="1372469"/>
            <a:ext cx="10909700" cy="91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5"/>
              </a:lnSpc>
            </a:pPr>
            <a:r>
              <a:rPr lang="en-US" sz="5995">
                <a:solidFill>
                  <a:srgbClr val="FFFFFF"/>
                </a:solidFill>
                <a:latin typeface="HK Grotesk Medium"/>
              </a:rPr>
              <a:t>RoadMap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160270" y="3044357"/>
            <a:ext cx="4332355" cy="621506"/>
            <a:chOff x="0" y="0"/>
            <a:chExt cx="1141032" cy="1636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1032" cy="163689"/>
            </a:xfrm>
            <a:custGeom>
              <a:avLst/>
              <a:gdLst/>
              <a:ahLst/>
              <a:cxnLst/>
              <a:rect l="l" t="t" r="r" b="b"/>
              <a:pathLst>
                <a:path w="1141032" h="163689">
                  <a:moveTo>
                    <a:pt x="0" y="0"/>
                  </a:moveTo>
                  <a:lnTo>
                    <a:pt x="937832" y="0"/>
                  </a:lnTo>
                  <a:lnTo>
                    <a:pt x="1141032" y="81844"/>
                  </a:lnTo>
                  <a:lnTo>
                    <a:pt x="937832" y="163689"/>
                  </a:lnTo>
                  <a:lnTo>
                    <a:pt x="0" y="163689"/>
                  </a:lnTo>
                  <a:lnTo>
                    <a:pt x="203200" y="818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47625"/>
              <a:ext cx="887032" cy="2113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4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54106" y="4146441"/>
            <a:ext cx="344233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Внедрение MVP- продукта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1155" y="4146441"/>
            <a:ext cx="312143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Улучшение компонентов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22589" y="4146441"/>
            <a:ext cx="520771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Соединение продукта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с правохранительными органами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73348" y="3033923"/>
            <a:ext cx="4219154" cy="4219154"/>
          </a:xfrm>
          <a:custGeom>
            <a:avLst/>
            <a:gdLst/>
            <a:ahLst/>
            <a:cxnLst/>
            <a:rect l="l" t="t" r="r" b="b"/>
            <a:pathLst>
              <a:path w="4219154" h="4219154">
                <a:moveTo>
                  <a:pt x="0" y="0"/>
                </a:moveTo>
                <a:lnTo>
                  <a:pt x="4219153" y="0"/>
                </a:lnTo>
                <a:lnTo>
                  <a:pt x="4219153" y="4219154"/>
                </a:lnTo>
                <a:lnTo>
                  <a:pt x="0" y="4219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59274" y="3033923"/>
            <a:ext cx="4219154" cy="4219154"/>
          </a:xfrm>
          <a:custGeom>
            <a:avLst/>
            <a:gdLst/>
            <a:ahLst/>
            <a:cxnLst/>
            <a:rect l="l" t="t" r="r" b="b"/>
            <a:pathLst>
              <a:path w="4219154" h="4219154">
                <a:moveTo>
                  <a:pt x="0" y="0"/>
                </a:moveTo>
                <a:lnTo>
                  <a:pt x="4219154" y="0"/>
                </a:lnTo>
                <a:lnTo>
                  <a:pt x="4219154" y="4219154"/>
                </a:lnTo>
                <a:lnTo>
                  <a:pt x="0" y="4219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8700" y="933450"/>
            <a:ext cx="90803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Дополнительные ресурсы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9731" y="7584599"/>
            <a:ext cx="27382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Google Drive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23355" y="7584599"/>
            <a:ext cx="15191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GitHub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6123" y="1355511"/>
            <a:ext cx="7995755" cy="7575978"/>
          </a:xfrm>
          <a:custGeom>
            <a:avLst/>
            <a:gdLst/>
            <a:ahLst/>
            <a:cxnLst/>
            <a:rect l="l" t="t" r="r" b="b"/>
            <a:pathLst>
              <a:path w="7995755" h="7575978">
                <a:moveTo>
                  <a:pt x="0" y="0"/>
                </a:moveTo>
                <a:lnTo>
                  <a:pt x="7995754" y="0"/>
                </a:lnTo>
                <a:lnTo>
                  <a:pt x="7995754" y="7575978"/>
                </a:lnTo>
                <a:lnTo>
                  <a:pt x="0" y="7575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33790">
            <a:off x="-3142758" y="5113384"/>
            <a:ext cx="7336933" cy="6529870"/>
          </a:xfrm>
          <a:custGeom>
            <a:avLst/>
            <a:gdLst/>
            <a:ahLst/>
            <a:cxnLst/>
            <a:rect l="l" t="t" r="r" b="b"/>
            <a:pathLst>
              <a:path w="7336933" h="6529870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61293" y="4664020"/>
            <a:ext cx="10458257" cy="95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sz="6293">
                <a:solidFill>
                  <a:srgbClr val="FFFFFF"/>
                </a:solidFill>
                <a:latin typeface="HK Grotesk Bold"/>
              </a:rPr>
              <a:t>Что мы создали ?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12955621" y="-916530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7366">
            <a:off x="17494525" y="9179016"/>
            <a:ext cx="4068454" cy="3890459"/>
          </a:xfrm>
          <a:custGeom>
            <a:avLst/>
            <a:gdLst/>
            <a:ahLst/>
            <a:cxnLst/>
            <a:rect l="l" t="t" r="r" b="b"/>
            <a:pathLst>
              <a:path w="4068454" h="3890459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2399725"/>
            <a:ext cx="12908564" cy="91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2"/>
              </a:lnSpc>
            </a:pPr>
            <a:r>
              <a:rPr lang="en-US" sz="6188">
                <a:solidFill>
                  <a:srgbClr val="000000"/>
                </a:solidFill>
                <a:latin typeface="HK Grotesk"/>
              </a:rPr>
              <a:t>Конструкция нашей экосистемы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00935" y="5162550"/>
            <a:ext cx="3818865" cy="69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5"/>
              </a:lnSpc>
            </a:pPr>
            <a:r>
              <a:rPr lang="en-US" sz="4335">
                <a:solidFill>
                  <a:srgbClr val="731F7D"/>
                </a:solidFill>
                <a:latin typeface="Vollkorn Italics"/>
              </a:rPr>
              <a:t>Нейронная сеть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54598" y="5292488"/>
            <a:ext cx="4804702" cy="69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5"/>
              </a:lnSpc>
              <a:spcBef>
                <a:spcPct val="0"/>
              </a:spcBef>
            </a:pPr>
            <a:r>
              <a:rPr lang="en-US" sz="4335">
                <a:solidFill>
                  <a:srgbClr val="731F7D"/>
                </a:solidFill>
                <a:latin typeface="Vollkorn Italics"/>
              </a:rPr>
              <a:t>Android-Приложение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20308" y="5257545"/>
            <a:ext cx="4014731" cy="69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5"/>
              </a:lnSpc>
              <a:spcBef>
                <a:spcPct val="0"/>
              </a:spcBef>
            </a:pPr>
            <a:r>
              <a:rPr lang="en-US" sz="4335">
                <a:solidFill>
                  <a:srgbClr val="731F7D"/>
                </a:solidFill>
                <a:latin typeface="Vollkorn Italics"/>
              </a:rPr>
              <a:t>Web-Приложение</a:t>
            </a:r>
          </a:p>
        </p:txBody>
      </p:sp>
      <p:sp>
        <p:nvSpPr>
          <p:cNvPr id="7" name="Freeform 7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6000750" y="5530613"/>
            <a:ext cx="1219558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AutoShape 9"/>
          <p:cNvSpPr/>
          <p:nvPr/>
        </p:nvSpPr>
        <p:spPr>
          <a:xfrm>
            <a:off x="11235039" y="5616338"/>
            <a:ext cx="1219558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12" r="16600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599" b="1599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04678" y="1038225"/>
            <a:ext cx="7513117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Создание датасета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04678" y="6583808"/>
            <a:ext cx="4590241" cy="2674492"/>
            <a:chOff x="0" y="0"/>
            <a:chExt cx="6120321" cy="3565990"/>
          </a:xfrm>
        </p:grpSpPr>
        <p:sp>
          <p:nvSpPr>
            <p:cNvPr id="7" name="TextBox 7"/>
            <p:cNvSpPr txBox="1"/>
            <p:nvPr/>
          </p:nvSpPr>
          <p:spPr>
            <a:xfrm>
              <a:off x="0" y="1813648"/>
              <a:ext cx="6120321" cy="175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538" spc="-25">
                  <a:solidFill>
                    <a:srgbClr val="FFFFFF"/>
                  </a:solidFill>
                  <a:latin typeface="Noto Sans Light"/>
                </a:rPr>
                <a:t>Датасет соревнования:</a:t>
              </a:r>
            </a:p>
            <a:p>
              <a:pPr>
                <a:lnSpc>
                  <a:spcPts val="3554"/>
                </a:lnSpc>
              </a:pPr>
              <a:r>
                <a:rPr lang="en-US" sz="2538" spc="-25">
                  <a:solidFill>
                    <a:srgbClr val="FFFFFF"/>
                  </a:solidFill>
                  <a:latin typeface="Noto Sans Light"/>
                </a:rPr>
                <a:t>Курящие: 33 изображения</a:t>
              </a:r>
            </a:p>
            <a:p>
              <a:pPr>
                <a:lnSpc>
                  <a:spcPts val="3554"/>
                </a:lnSpc>
                <a:spcBef>
                  <a:spcPct val="0"/>
                </a:spcBef>
              </a:pPr>
              <a:r>
                <a:rPr lang="en-US" sz="2538" spc="-25">
                  <a:solidFill>
                    <a:srgbClr val="FFFFFF"/>
                  </a:solidFill>
                  <a:latin typeface="Noto Sans Light"/>
                </a:rPr>
                <a:t>Некурящие: 41 изображение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830"/>
              <a:ext cx="6120321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910"/>
                </a:lnSpc>
                <a:spcBef>
                  <a:spcPct val="0"/>
                </a:spcBef>
              </a:pPr>
              <a:r>
                <a:rPr lang="en-US" sz="6703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36902" y="6583808"/>
            <a:ext cx="4961786" cy="2674492"/>
            <a:chOff x="0" y="0"/>
            <a:chExt cx="6615715" cy="356598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813648"/>
              <a:ext cx="6615715" cy="1752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4"/>
                </a:lnSpc>
              </a:pPr>
              <a:r>
                <a:rPr lang="en-US" sz="2538" spc="-25">
                  <a:solidFill>
                    <a:srgbClr val="FFFFFF"/>
                  </a:solidFill>
                  <a:latin typeface="Noto Sans Light"/>
                </a:rPr>
                <a:t>Open sourse датасет:</a:t>
              </a:r>
            </a:p>
            <a:p>
              <a:pPr>
                <a:lnSpc>
                  <a:spcPts val="3554"/>
                </a:lnSpc>
              </a:pPr>
              <a:r>
                <a:rPr lang="en-US" sz="2538" spc="-25">
                  <a:solidFill>
                    <a:srgbClr val="FFFFFF"/>
                  </a:solidFill>
                  <a:latin typeface="Noto Sans Light"/>
                </a:rPr>
                <a:t>Курящие: 1005 изображений</a:t>
              </a:r>
            </a:p>
            <a:p>
              <a:pPr>
                <a:lnSpc>
                  <a:spcPts val="3554"/>
                </a:lnSpc>
                <a:spcBef>
                  <a:spcPct val="0"/>
                </a:spcBef>
              </a:pPr>
              <a:r>
                <a:rPr lang="en-US" sz="2538" spc="-25">
                  <a:solidFill>
                    <a:srgbClr val="FFFFFF"/>
                  </a:solidFill>
                  <a:latin typeface="Noto Sans Light"/>
                </a:rPr>
                <a:t>Некурящие: 1005 изображений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5830"/>
              <a:ext cx="6615715" cy="133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910"/>
                </a:lnSpc>
                <a:spcBef>
                  <a:spcPct val="0"/>
                </a:spcBef>
              </a:pPr>
              <a:r>
                <a:rPr lang="en-US" sz="6703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8115300" cy="228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18"/>
              </a:lnSpc>
            </a:pPr>
            <a:r>
              <a:rPr lang="en-US" sz="7642">
                <a:solidFill>
                  <a:srgbClr val="FFFFFF"/>
                </a:solidFill>
                <a:latin typeface="HK Grotesk Bold"/>
              </a:rPr>
              <a:t>Предобработка датасета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643871"/>
            <a:ext cx="10091737" cy="4614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2700" u="sng" spc="-27">
                <a:solidFill>
                  <a:srgbClr val="FFFFFF"/>
                </a:solidFill>
                <a:latin typeface="Noto Sans Light Bold"/>
              </a:rPr>
              <a:t>И</a:t>
            </a:r>
            <a:r>
              <a:rPr lang="en-US" sz="2700" u="sng" spc="-27">
                <a:solidFill>
                  <a:srgbClr val="FFFFFF"/>
                </a:solidFill>
                <a:latin typeface="Noto Sans Light"/>
              </a:rPr>
              <a:t>сходный датасет:</a:t>
            </a:r>
          </a:p>
          <a:p>
            <a:pPr marL="582930" lvl="1" indent="-291465">
              <a:lnSpc>
                <a:spcPts val="3807"/>
              </a:lnSpc>
              <a:buFont typeface="Arial"/>
              <a:buChar char="•"/>
            </a:pPr>
            <a:r>
              <a:rPr lang="en-US" sz="2700" spc="-27">
                <a:solidFill>
                  <a:srgbClr val="FFFFFF"/>
                </a:solidFill>
                <a:latin typeface="Noto Sans Light"/>
              </a:rPr>
              <a:t>Увеличение классифируемого объекта</a:t>
            </a:r>
          </a:p>
          <a:p>
            <a:pPr marL="582930" lvl="1" indent="-291465">
              <a:lnSpc>
                <a:spcPts val="3807"/>
              </a:lnSpc>
              <a:buFont typeface="Arial"/>
              <a:buChar char="•"/>
            </a:pPr>
            <a:r>
              <a:rPr lang="en-US" sz="2700" spc="-27">
                <a:solidFill>
                  <a:srgbClr val="FFFFFF"/>
                </a:solidFill>
                <a:latin typeface="Noto Sans Light"/>
              </a:rPr>
              <a:t>изменение яркости</a:t>
            </a:r>
          </a:p>
          <a:p>
            <a:pPr marL="582930" lvl="1" indent="-291465">
              <a:lnSpc>
                <a:spcPts val="3807"/>
              </a:lnSpc>
              <a:buFont typeface="Arial"/>
              <a:buChar char="•"/>
            </a:pPr>
            <a:r>
              <a:rPr lang="en-US" sz="2700" spc="-27">
                <a:solidFill>
                  <a:srgbClr val="FFFFFF"/>
                </a:solidFill>
                <a:latin typeface="Noto Sans Light"/>
              </a:rPr>
              <a:t>изменение цветовой гаммы</a:t>
            </a:r>
          </a:p>
          <a:p>
            <a:pPr>
              <a:lnSpc>
                <a:spcPts val="3807"/>
              </a:lnSpc>
            </a:pPr>
            <a:r>
              <a:rPr lang="en-US" sz="2700" u="sng" spc="-27">
                <a:solidFill>
                  <a:srgbClr val="FFFFFF"/>
                </a:solidFill>
                <a:latin typeface="Noto Sans Light"/>
              </a:rPr>
              <a:t>Взятый датасет:</a:t>
            </a:r>
          </a:p>
          <a:p>
            <a:pPr marL="582930" lvl="1" indent="-291465">
              <a:lnSpc>
                <a:spcPts val="3807"/>
              </a:lnSpc>
              <a:buFont typeface="Arial"/>
              <a:buChar char="•"/>
            </a:pPr>
            <a:r>
              <a:rPr lang="en-US" sz="2700" spc="-27">
                <a:solidFill>
                  <a:srgbClr val="FFFFFF"/>
                </a:solidFill>
                <a:latin typeface="Noto Sans Light"/>
              </a:rPr>
              <a:t>повороты</a:t>
            </a:r>
          </a:p>
          <a:p>
            <a:pPr marL="582930" lvl="1" indent="-291465">
              <a:lnSpc>
                <a:spcPts val="3807"/>
              </a:lnSpc>
              <a:buFont typeface="Arial"/>
              <a:buChar char="•"/>
            </a:pPr>
            <a:r>
              <a:rPr lang="en-US" sz="2700" spc="-27">
                <a:solidFill>
                  <a:srgbClr val="FFFFFF"/>
                </a:solidFill>
                <a:latin typeface="Noto Sans Light"/>
              </a:rPr>
              <a:t>отражение</a:t>
            </a:r>
          </a:p>
          <a:p>
            <a:pPr marL="582930" lvl="1" indent="-291465">
              <a:lnSpc>
                <a:spcPts val="3807"/>
              </a:lnSpc>
              <a:buFont typeface="Arial"/>
              <a:buChar char="•"/>
            </a:pPr>
            <a:r>
              <a:rPr lang="en-US" sz="2700" spc="-27">
                <a:solidFill>
                  <a:srgbClr val="FFFFFF"/>
                </a:solidFill>
                <a:latin typeface="Noto Sans Light"/>
              </a:rPr>
              <a:t>изменение контрасата</a:t>
            </a:r>
          </a:p>
          <a:p>
            <a:pPr marL="582930" lvl="1" indent="-291465">
              <a:lnSpc>
                <a:spcPts val="3807"/>
              </a:lnSpc>
              <a:buFont typeface="Arial"/>
              <a:buChar char="•"/>
            </a:pPr>
            <a:r>
              <a:rPr lang="en-US" sz="2700" spc="-27">
                <a:solidFill>
                  <a:srgbClr val="FFFFFF"/>
                </a:solidFill>
                <a:latin typeface="Noto Sans Light"/>
              </a:rPr>
              <a:t>инверсия цвета</a:t>
            </a:r>
          </a:p>
          <a:p>
            <a:pPr>
              <a:lnSpc>
                <a:spcPts val="2677"/>
              </a:lnSpc>
            </a:pPr>
            <a:endParaRPr lang="en-US" sz="2700" spc="-27">
              <a:solidFill>
                <a:srgbClr val="FFFFFF"/>
              </a:solidFill>
              <a:latin typeface="Noto Sans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468100" y="0"/>
            <a:ext cx="6819900" cy="10287000"/>
            <a:chOff x="0" y="0"/>
            <a:chExt cx="90932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b="24581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853" b="853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1028700"/>
            <a:ext cx="8115300" cy="837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6"/>
              </a:lnSpc>
            </a:pPr>
            <a:r>
              <a:rPr lang="en-US" sz="5598">
                <a:solidFill>
                  <a:srgbClr val="000000"/>
                </a:solidFill>
                <a:latin typeface="HK Grotesk Bold"/>
              </a:rPr>
              <a:t>Обучение нейросети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36731" y="2790585"/>
            <a:ext cx="9122569" cy="433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3"/>
              </a:lnSpc>
            </a:pPr>
            <a:endParaRPr/>
          </a:p>
          <a:p>
            <a:pPr algn="ctr">
              <a:lnSpc>
                <a:spcPts val="3823"/>
              </a:lnSpc>
            </a:pPr>
            <a:r>
              <a:rPr lang="en-US" sz="2731" spc="-27">
                <a:solidFill>
                  <a:srgbClr val="000000"/>
                </a:solidFill>
                <a:latin typeface="Noto Sans Light Bold"/>
              </a:rPr>
              <a:t>Для классификации мы используем YOLOv8l-cls:</a:t>
            </a:r>
          </a:p>
          <a:p>
            <a:pPr marL="546464" lvl="1" indent="-273232">
              <a:lnSpc>
                <a:spcPts val="3543"/>
              </a:lnSpc>
              <a:buFont typeface="Arial"/>
              <a:buChar char="•"/>
            </a:pPr>
            <a:r>
              <a:rPr lang="en-US" sz="2531" spc="-25">
                <a:solidFill>
                  <a:srgbClr val="000000"/>
                </a:solidFill>
                <a:latin typeface="Noto Sans Light"/>
              </a:rPr>
              <a:t>Этот алгоритм обеспечивает оптимальный баланс между скоростью и точностью.</a:t>
            </a:r>
          </a:p>
          <a:p>
            <a:pPr marL="546464" lvl="1" indent="-273232">
              <a:lnSpc>
                <a:spcPts val="3543"/>
              </a:lnSpc>
              <a:buFont typeface="Arial"/>
              <a:buChar char="•"/>
            </a:pPr>
            <a:r>
              <a:rPr lang="en-US" sz="2531" spc="-25">
                <a:solidFill>
                  <a:srgbClr val="000000"/>
                </a:solidFill>
                <a:latin typeface="Noto Sans Light"/>
              </a:rPr>
              <a:t>Простота его использования делает процесс работы более эффективным.</a:t>
            </a:r>
          </a:p>
          <a:p>
            <a:pPr marL="546464" lvl="1" indent="-273232">
              <a:lnSpc>
                <a:spcPts val="3543"/>
              </a:lnSpc>
              <a:spcBef>
                <a:spcPct val="0"/>
              </a:spcBef>
              <a:buFont typeface="Arial"/>
              <a:buChar char="•"/>
            </a:pPr>
            <a:r>
              <a:rPr lang="en-US" sz="2531" spc="-25">
                <a:solidFill>
                  <a:srgbClr val="000000"/>
                </a:solidFill>
                <a:latin typeface="Noto Sans Light"/>
              </a:rPr>
              <a:t>Мы также имеем возможность представления результатов в различных форматах, что облегчает их интерпретацию и анализ.</a:t>
            </a:r>
          </a:p>
          <a:p>
            <a:pPr>
              <a:lnSpc>
                <a:spcPts val="3123"/>
              </a:lnSpc>
              <a:spcBef>
                <a:spcPct val="0"/>
              </a:spcBef>
            </a:pPr>
            <a:endParaRPr lang="en-US" sz="2531" spc="-25">
              <a:solidFill>
                <a:srgbClr val="000000"/>
              </a:solidFill>
              <a:latin typeface="Noto Sans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6819900" cy="10287000"/>
            <a:chOff x="0" y="0"/>
            <a:chExt cx="90932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783" b="5233"/>
            <a:stretch>
              <a:fillRect/>
            </a:stretch>
          </p:blipFill>
          <p:spPr>
            <a:xfrm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777" b="5901"/>
            <a:stretch>
              <a:fillRect/>
            </a:stretch>
          </p:blipFill>
          <p:spPr>
            <a:xfrm>
              <a:off x="0" y="6858000"/>
              <a:ext cx="909320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80058" y="4516319"/>
            <a:ext cx="8712451" cy="5367492"/>
          </a:xfrm>
          <a:custGeom>
            <a:avLst/>
            <a:gdLst/>
            <a:ahLst/>
            <a:cxnLst/>
            <a:rect l="l" t="t" r="r" b="b"/>
            <a:pathLst>
              <a:path w="8712451" h="5367492">
                <a:moveTo>
                  <a:pt x="0" y="0"/>
                </a:moveTo>
                <a:lnTo>
                  <a:pt x="8712451" y="0"/>
                </a:lnTo>
                <a:lnTo>
                  <a:pt x="8712451" y="5367492"/>
                </a:lnTo>
                <a:lnTo>
                  <a:pt x="0" y="5367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09585"/>
            <a:ext cx="5307614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0"/>
              </a:lnSpc>
            </a:pPr>
            <a:r>
              <a:rPr lang="en-US" sz="6000">
                <a:solidFill>
                  <a:srgbClr val="731F7D"/>
                </a:solidFill>
                <a:latin typeface="HK Grotesk Bold"/>
              </a:rPr>
              <a:t>Нейросеть для аннотации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80058" y="1615453"/>
            <a:ext cx="6223778" cy="192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8"/>
              </a:lnSpc>
            </a:pPr>
            <a:r>
              <a:rPr lang="en-US" sz="2731" spc="-27">
                <a:solidFill>
                  <a:srgbClr val="000000"/>
                </a:solidFill>
                <a:latin typeface="Noto Sans Light Bold"/>
              </a:rPr>
              <a:t>Преимущества модели:</a:t>
            </a:r>
          </a:p>
          <a:p>
            <a:pPr marL="589643" lvl="1" indent="-294822">
              <a:lnSpc>
                <a:spcPts val="3878"/>
              </a:lnSpc>
              <a:buAutoNum type="arabicPeriod"/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Высокая точность</a:t>
            </a:r>
          </a:p>
          <a:p>
            <a:pPr marL="589643" lvl="1" indent="-294822">
              <a:lnSpc>
                <a:spcPts val="3878"/>
              </a:lnSpc>
              <a:buAutoNum type="arabicPeriod"/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Много ключевых точек тела</a:t>
            </a:r>
          </a:p>
          <a:p>
            <a:pPr marL="589643" lvl="1" indent="-294822">
              <a:lnSpc>
                <a:spcPts val="3878"/>
              </a:lnSpc>
              <a:buAutoNum type="arabicPeriod"/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Разнообразные позы и сцены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309801"/>
            <a:ext cx="6545247" cy="284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3"/>
              </a:lnSpc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Мы используем модель YOLO-NAS Pose, разработанную для определения позы человека. Она обучена на датасете COCO, содержащем 200 тысяч аннотированных изображений людей.</a:t>
            </a:r>
          </a:p>
          <a:p>
            <a:pPr>
              <a:lnSpc>
                <a:spcPts val="3823"/>
              </a:lnSpc>
              <a:spcBef>
                <a:spcPct val="0"/>
              </a:spcBef>
            </a:pPr>
            <a:endParaRPr lang="en-US" sz="2731" spc="-27">
              <a:solidFill>
                <a:srgbClr val="000000"/>
              </a:solidFill>
              <a:latin typeface="Noto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49600" y="3374943"/>
            <a:ext cx="5886257" cy="1143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7"/>
              </a:lnSpc>
            </a:pPr>
            <a:r>
              <a:rPr lang="en-US" sz="7599">
                <a:solidFill>
                  <a:srgbClr val="731F7D"/>
                </a:solidFill>
                <a:latin typeface="HK Grotesk Bold"/>
              </a:rPr>
              <a:t>Приложения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95425" y="2791087"/>
            <a:ext cx="9378225" cy="481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3"/>
              </a:lnSpc>
            </a:pPr>
            <a:r>
              <a:rPr lang="en-US" sz="3731" spc="-37">
                <a:solidFill>
                  <a:srgbClr val="000000"/>
                </a:solidFill>
                <a:latin typeface="Noto Sans Light Bold"/>
              </a:rPr>
              <a:t>Использованный стек</a:t>
            </a:r>
          </a:p>
          <a:p>
            <a:pPr algn="just">
              <a:lnSpc>
                <a:spcPts val="4123"/>
              </a:lnSpc>
            </a:pPr>
            <a:r>
              <a:rPr lang="en-US" sz="2731" u="sng" spc="-27">
                <a:solidFill>
                  <a:srgbClr val="000000"/>
                </a:solidFill>
                <a:latin typeface="Noto Sans Light"/>
              </a:rPr>
              <a:t>Web-приложение:</a:t>
            </a:r>
          </a:p>
          <a:p>
            <a:pPr marL="589645" lvl="1" indent="-294823" algn="just">
              <a:lnSpc>
                <a:spcPts val="4123"/>
              </a:lnSpc>
              <a:buFont typeface="Arial"/>
              <a:buChar char="•"/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Flask</a:t>
            </a:r>
          </a:p>
          <a:p>
            <a:pPr marL="589645" lvl="1" indent="-294823" algn="just">
              <a:lnSpc>
                <a:spcPts val="4123"/>
              </a:lnSpc>
              <a:buFont typeface="Arial"/>
              <a:buChar char="•"/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Firebase (Storage, Auth)</a:t>
            </a:r>
          </a:p>
          <a:p>
            <a:pPr algn="just">
              <a:lnSpc>
                <a:spcPts val="4123"/>
              </a:lnSpc>
            </a:pPr>
            <a:r>
              <a:rPr lang="en-US" sz="2731" u="sng" spc="-27">
                <a:solidFill>
                  <a:srgbClr val="000000"/>
                </a:solidFill>
                <a:latin typeface="Noto Sans Light"/>
              </a:rPr>
              <a:t>Android-приложение:</a:t>
            </a:r>
          </a:p>
          <a:p>
            <a:pPr marL="589645" lvl="1" indent="-294823" algn="just">
              <a:lnSpc>
                <a:spcPts val="4123"/>
              </a:lnSpc>
              <a:buFont typeface="Arial"/>
              <a:buChar char="•"/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Firebase(Storage,Auth,Notification,Realtime Database)</a:t>
            </a:r>
          </a:p>
          <a:p>
            <a:pPr marL="589645" lvl="1" indent="-294823" algn="just">
              <a:lnSpc>
                <a:spcPts val="4123"/>
              </a:lnSpc>
              <a:buFont typeface="Arial"/>
              <a:buChar char="•"/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Material Design</a:t>
            </a:r>
          </a:p>
          <a:p>
            <a:pPr marL="589645" lvl="1" indent="-294823" algn="just">
              <a:lnSpc>
                <a:spcPts val="4123"/>
              </a:lnSpc>
              <a:buFont typeface="Arial"/>
              <a:buChar char="•"/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Lottie animations</a:t>
            </a:r>
          </a:p>
          <a:p>
            <a:pPr marL="589645" lvl="1" indent="-294823" algn="just">
              <a:lnSpc>
                <a:spcPts val="4123"/>
              </a:lnSpc>
              <a:buFont typeface="Arial"/>
              <a:buChar char="•"/>
            </a:pPr>
            <a:r>
              <a:rPr lang="en-US" sz="2731" spc="-27">
                <a:solidFill>
                  <a:srgbClr val="000000"/>
                </a:solidFill>
                <a:latin typeface="Noto Sans Light"/>
              </a:rPr>
              <a:t>Tutorial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2022061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5158388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99999" y="1790700"/>
            <a:ext cx="3502209" cy="7048472"/>
          </a:xfrm>
          <a:custGeom>
            <a:avLst/>
            <a:gdLst/>
            <a:ahLst/>
            <a:cxnLst/>
            <a:rect l="l" t="t" r="r" b="b"/>
            <a:pathLst>
              <a:path w="3502209" h="7048472">
                <a:moveTo>
                  <a:pt x="0" y="0"/>
                </a:moveTo>
                <a:lnTo>
                  <a:pt x="3502209" y="0"/>
                </a:lnTo>
                <a:lnTo>
                  <a:pt x="3502209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4924257" y="1257300"/>
            <a:ext cx="3496703" cy="7048472"/>
          </a:xfrm>
          <a:custGeom>
            <a:avLst/>
            <a:gdLst/>
            <a:ahLst/>
            <a:cxnLst/>
            <a:rect l="l" t="t" r="r" b="b"/>
            <a:pathLst>
              <a:path w="3496703" h="7048472">
                <a:moveTo>
                  <a:pt x="0" y="0"/>
                </a:moveTo>
                <a:lnTo>
                  <a:pt x="3496703" y="0"/>
                </a:lnTo>
                <a:lnTo>
                  <a:pt x="3496703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3281247" y="2400300"/>
            <a:ext cx="3496703" cy="7048472"/>
          </a:xfrm>
          <a:custGeom>
            <a:avLst/>
            <a:gdLst/>
            <a:ahLst/>
            <a:cxnLst/>
            <a:rect l="l" t="t" r="r" b="b"/>
            <a:pathLst>
              <a:path w="3496703" h="7048472">
                <a:moveTo>
                  <a:pt x="0" y="0"/>
                </a:moveTo>
                <a:lnTo>
                  <a:pt x="3496703" y="0"/>
                </a:lnTo>
                <a:lnTo>
                  <a:pt x="3496703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28ED02-7E41-817B-6B8F-40BD4E6F1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10" y="622943"/>
            <a:ext cx="3496703" cy="70484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193</Words>
  <Application>Microsoft Office PowerPoint</Application>
  <PresentationFormat>Произвольный</PresentationFormat>
  <Paragraphs>56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HK Grotesk Medium</vt:lpstr>
      <vt:lpstr>Vollkorn Italics</vt:lpstr>
      <vt:lpstr>Open Sans Bold</vt:lpstr>
      <vt:lpstr>Noto Sans Light</vt:lpstr>
      <vt:lpstr>Noto Sans Light Bold</vt:lpstr>
      <vt:lpstr>Calibri</vt:lpstr>
      <vt:lpstr>HK Grotesk Bold</vt:lpstr>
      <vt:lpstr>HK Grotesk</vt:lpstr>
      <vt:lpstr>Arial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Фиолетовый и Черный Простая Технология Основная Мысль Мысль Презентация</dc:title>
  <dc:creator>Михаил Одинцов</dc:creator>
  <cp:lastModifiedBy>Михаил Одинцов</cp:lastModifiedBy>
  <cp:revision>2</cp:revision>
  <dcterms:created xsi:type="dcterms:W3CDTF">2006-08-16T00:00:00Z</dcterms:created>
  <dcterms:modified xsi:type="dcterms:W3CDTF">2024-04-21T09:42:55Z</dcterms:modified>
  <dc:identifier>DAGC_T-puaY</dc:identifier>
</cp:coreProperties>
</file>